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7"/>
  </p:notesMasterIdLst>
  <p:sldIdLst>
    <p:sldId id="271" r:id="rId2"/>
    <p:sldId id="273" r:id="rId3"/>
    <p:sldId id="274" r:id="rId4"/>
    <p:sldId id="275" r:id="rId5"/>
    <p:sldId id="272" r:id="rId6"/>
  </p:sldIdLst>
  <p:sldSz cx="17559338" cy="9875838"/>
  <p:notesSz cx="6858000" cy="9144000"/>
  <p:embeddedFontLst>
    <p:embeddedFont>
      <p:font typeface="PT Sans" panose="020B060402020202020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FF"/>
    <a:srgbClr val="6666FF"/>
    <a:srgbClr val="FF944C"/>
    <a:srgbClr val="DB4C4C"/>
    <a:srgbClr val="4D934D"/>
    <a:srgbClr val="808080"/>
    <a:srgbClr val="B2B2B2"/>
    <a:srgbClr val="DFC0B0"/>
    <a:srgbClr val="C0C0C0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09" autoAdjust="0"/>
  </p:normalViewPr>
  <p:slideViewPr>
    <p:cSldViewPr snapToGrid="0">
      <p:cViewPr varScale="1">
        <p:scale>
          <a:sx n="76" d="100"/>
          <a:sy n="76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520" y="694800"/>
            <a:ext cx="609624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7063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08b2c767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08b2c767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g1408b2c7674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53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227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324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86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8b2c76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408b2c76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08b2c7674_0_91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453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bg>
      <p:bgPr>
        <a:solidFill>
          <a:srgbClr val="D8D8D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bg>
      <p:bgPr>
        <a:solidFill>
          <a:srgbClr val="12224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4">
    <p:bg>
      <p:bgPr>
        <a:solidFill>
          <a:srgbClr val="12224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5">
    <p:bg>
      <p:bgPr>
        <a:solidFill>
          <a:srgbClr val="12224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0018643" y="0"/>
            <a:ext cx="7538400" cy="98758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367670" y="0"/>
            <a:ext cx="3650973" cy="9875838"/>
          </a:xfrm>
          <a:prstGeom prst="triangle">
            <a:avLst>
              <a:gd name="adj" fmla="val 100000"/>
            </a:avLst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320690" y="6076757"/>
            <a:ext cx="6467061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6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6">
    <p:bg>
      <p:bgPr>
        <a:solidFill>
          <a:srgbClr val="12224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7">
    <p:bg>
      <p:bgPr>
        <a:solidFill>
          <a:srgbClr val="12224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picture containing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8">
    <p:bg>
      <p:bgPr>
        <a:solidFill>
          <a:srgbClr val="12224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344087" y="1109222"/>
            <a:ext cx="14868869" cy="76573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50962" y="10068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44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1648852" y="2951918"/>
            <a:ext cx="14259338" cy="556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648852" y="1358007"/>
            <a:ext cx="14259338" cy="148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2069" y="8868274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2">
    <p:bg>
      <p:bgPr>
        <a:solidFill>
          <a:srgbClr val="12224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 3">
    <p:bg>
      <p:bgPr>
        <a:solidFill>
          <a:srgbClr val="F9F9F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2195513" y="1616075"/>
            <a:ext cx="13168312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195513" y="5186363"/>
            <a:ext cx="1316831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198563" y="2462213"/>
            <a:ext cx="15144751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198563" y="6608763"/>
            <a:ext cx="15144751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bg>
      <p:bgPr>
        <a:solidFill>
          <a:srgbClr val="F9F9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7496175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855075" y="2628900"/>
            <a:ext cx="7497763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bg>
      <p:bgPr>
        <a:solidFill>
          <a:srgbClr val="F9F9F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209675" y="525463"/>
            <a:ext cx="15144751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09675" y="2420938"/>
            <a:ext cx="7427913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209675" y="3606800"/>
            <a:ext cx="7427913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8890000" y="2420938"/>
            <a:ext cx="7464425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4"/>
          </p:nvPr>
        </p:nvSpPr>
        <p:spPr>
          <a:xfrm>
            <a:off x="8890000" y="3606800"/>
            <a:ext cx="7464425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bg>
      <p:bgPr>
        <a:solidFill>
          <a:srgbClr val="F9F9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F9F9F9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9F9F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bg>
      <p:bgPr>
        <a:solidFill>
          <a:srgbClr val="F9F9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bg>
      <p:bgPr>
        <a:solidFill>
          <a:srgbClr val="F9F9F9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209675" y="658813"/>
            <a:ext cx="5662613" cy="23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7464425" y="1422400"/>
            <a:ext cx="8890000" cy="7018338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209675" y="2962275"/>
            <a:ext cx="5662613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bg>
      <p:bgPr>
        <a:solidFill>
          <a:srgbClr val="F9F9F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 rot="5400000">
            <a:off x="5646737" y="-1811338"/>
            <a:ext cx="6265863" cy="1514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bg>
      <p:bgPr>
        <a:solidFill>
          <a:srgbClr val="F9F9F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 rot="5400000">
            <a:off x="10275094" y="2817019"/>
            <a:ext cx="83693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 rot="5400000">
            <a:off x="2625725" y="-893762"/>
            <a:ext cx="8369300" cy="112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F9F9F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598562" y="4129765"/>
            <a:ext cx="16362215" cy="161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12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00791" y="1"/>
            <a:ext cx="1391603" cy="13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4_Em Branc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98562" y="854476"/>
            <a:ext cx="16362215" cy="10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Char char="●"/>
              <a:defRPr>
                <a:solidFill>
                  <a:srgbClr val="F9F9F9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 1">
  <p:cSld name="1_Blank with graphs">
    <p:bg>
      <p:bgPr>
        <a:solidFill>
          <a:srgbClr val="2B333C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1" y="0"/>
            <a:ext cx="17557023" cy="9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">
    <p:bg>
      <p:bgPr>
        <a:solidFill>
          <a:srgbClr val="F9F9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9F9F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98562" y="2212823"/>
            <a:ext cx="16362215" cy="65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3072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3072"/>
              </a:spcBef>
              <a:spcAft>
                <a:spcPts val="30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269769" y="8953665"/>
            <a:ext cx="1053675" cy="75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8562" y="669044"/>
            <a:ext cx="15754290" cy="14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" y="-1282"/>
            <a:ext cx="17559324" cy="98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/>
          <p:nvPr/>
        </p:nvSpPr>
        <p:spPr>
          <a:xfrm>
            <a:off x="-14" y="0"/>
            <a:ext cx="17559338" cy="9875838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solidFill>
          <a:srgbClr val="12224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" y="0"/>
            <a:ext cx="17557045" cy="987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F9F9F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209" y="85771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bg>
      <p:bgPr>
        <a:solidFill>
          <a:srgbClr val="F9F9F9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4253948" y="3218656"/>
            <a:ext cx="9064488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rgbClr val="12224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4156" y="8577188"/>
            <a:ext cx="898053" cy="89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53948" y="5791200"/>
            <a:ext cx="9064488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06500" y="525463"/>
            <a:ext cx="15146338" cy="190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06500" y="2628900"/>
            <a:ext cx="15146338" cy="62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20650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6600" y="9153525"/>
            <a:ext cx="59261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2401550" y="9153525"/>
            <a:ext cx="395128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1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7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9.png"/><Relationship Id="rId21" Type="http://schemas.openxmlformats.org/officeDocument/2006/relationships/image" Target="../media/image63.png"/><Relationship Id="rId7" Type="http://schemas.openxmlformats.org/officeDocument/2006/relationships/image" Target="../media/image53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2.png"/><Relationship Id="rId11" Type="http://schemas.openxmlformats.org/officeDocument/2006/relationships/image" Target="../media/image34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10" Type="http://schemas.openxmlformats.org/officeDocument/2006/relationships/image" Target="../media/image13.png"/><Relationship Id="rId19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33.png"/><Relationship Id="rId14" Type="http://schemas.openxmlformats.org/officeDocument/2006/relationships/image" Target="../media/image56.png"/><Relationship Id="rId22" Type="http://schemas.openxmlformats.org/officeDocument/2006/relationships/image" Target="../media/image6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0638" y="9244903"/>
            <a:ext cx="580278" cy="5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17559327" cy="987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>
            <a:spLocks noGrp="1"/>
          </p:cNvSpPr>
          <p:nvPr>
            <p:ph type="ctrTitle" idx="4294967295"/>
          </p:nvPr>
        </p:nvSpPr>
        <p:spPr>
          <a:xfrm>
            <a:off x="6652538" y="4436962"/>
            <a:ext cx="10308239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7000" b="1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Otimização de carteiras de investimentos com Python</a:t>
            </a:r>
            <a:endParaRPr sz="7000"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14" name="Google Shape;214;p36"/>
          <p:cNvCxnSpPr/>
          <p:nvPr/>
        </p:nvCxnSpPr>
        <p:spPr>
          <a:xfrm flipH="1">
            <a:off x="6388788" y="3460050"/>
            <a:ext cx="3600" cy="25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2" y="2620275"/>
            <a:ext cx="2259424" cy="2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812" y="3382350"/>
            <a:ext cx="3443599" cy="3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" name="Google Shape;184;p33"/>
          <p:cNvSpPr txBox="1"/>
          <p:nvPr/>
        </p:nvSpPr>
        <p:spPr>
          <a:xfrm>
            <a:off x="13208000" y="5735400"/>
            <a:ext cx="3627738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600" b="0" i="0" u="none" strike="noStrike" cap="none" dirty="0" err="1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Profª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</a:t>
            </a:r>
            <a:r>
              <a:rPr lang="pt-BR" sz="2600" b="0" i="0" u="none" strike="noStrike" cap="none" baseline="30000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</a:t>
            </a:r>
            <a:r>
              <a:rPr lang="pt-BR" sz="2600" b="0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Maisa Melo</a:t>
            </a:r>
            <a:endParaRPr sz="26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Google Shape;194;p34"/>
          <p:cNvSpPr txBox="1"/>
          <p:nvPr/>
        </p:nvSpPr>
        <p:spPr>
          <a:xfrm>
            <a:off x="855286" y="7134912"/>
            <a:ext cx="12352714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Aula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12: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Algoritmo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SLSQP </a:t>
            </a:r>
            <a:r>
              <a:rPr lang="pt-BR" sz="5000" b="1" i="0" u="none" strike="noStrike" cap="none" dirty="0" smtClean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 Otimização de Portfólios de Investimentos</a:t>
            </a:r>
            <a:endParaRPr sz="5000" b="0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222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6" y="389702"/>
            <a:ext cx="2427194" cy="43852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6" y="977076"/>
            <a:ext cx="6908164" cy="4235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60" y="1848597"/>
            <a:ext cx="4782217" cy="6668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53" y="2739567"/>
            <a:ext cx="1400685" cy="37193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2739567"/>
            <a:ext cx="2987114" cy="13212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53" y="4662581"/>
            <a:ext cx="2905530" cy="336279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0485" y="686385"/>
            <a:ext cx="5344271" cy="116221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6772" y="4785741"/>
            <a:ext cx="3505689" cy="44773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0433" y="5765051"/>
            <a:ext cx="6630325" cy="4572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0485" y="6607213"/>
            <a:ext cx="6477904" cy="45726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17732" y="2158181"/>
            <a:ext cx="2102759" cy="2187841"/>
          </a:xfrm>
          <a:prstGeom prst="rect">
            <a:avLst/>
          </a:prstGeom>
        </p:spPr>
      </p:pic>
      <p:sp>
        <p:nvSpPr>
          <p:cNvPr id="15" name="Seta para a direita 14"/>
          <p:cNvSpPr/>
          <p:nvPr/>
        </p:nvSpPr>
        <p:spPr>
          <a:xfrm>
            <a:off x="10252157" y="4937771"/>
            <a:ext cx="394615" cy="223869"/>
          </a:xfrm>
          <a:prstGeom prst="rightArrow">
            <a:avLst>
              <a:gd name="adj1" fmla="val 50000"/>
              <a:gd name="adj2" fmla="val 779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/>
          <p:cNvSpPr/>
          <p:nvPr/>
        </p:nvSpPr>
        <p:spPr>
          <a:xfrm>
            <a:off x="8471471" y="5854231"/>
            <a:ext cx="394615" cy="223869"/>
          </a:xfrm>
          <a:prstGeom prst="rightArrow">
            <a:avLst>
              <a:gd name="adj1" fmla="val 50000"/>
              <a:gd name="adj2" fmla="val 779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dobrada 15"/>
          <p:cNvSpPr/>
          <p:nvPr/>
        </p:nvSpPr>
        <p:spPr>
          <a:xfrm flipV="1">
            <a:off x="9324589" y="6316066"/>
            <a:ext cx="537261" cy="666690"/>
          </a:xfrm>
          <a:prstGeom prst="bentArrow">
            <a:avLst>
              <a:gd name="adj1" fmla="val 23246"/>
              <a:gd name="adj2" fmla="val 26754"/>
              <a:gd name="adj3" fmla="val 47807"/>
              <a:gd name="adj4" fmla="val 5219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11023032" y="7290985"/>
            <a:ext cx="2917200" cy="889433"/>
            <a:chOff x="11023032" y="7290985"/>
            <a:chExt cx="2917200" cy="889433"/>
          </a:xfrm>
        </p:grpSpPr>
        <p:grpSp>
          <p:nvGrpSpPr>
            <p:cNvPr id="19" name="Grupo 18"/>
            <p:cNvGrpSpPr/>
            <p:nvPr/>
          </p:nvGrpSpPr>
          <p:grpSpPr>
            <a:xfrm>
              <a:off x="11717732" y="7317843"/>
              <a:ext cx="2222500" cy="862575"/>
              <a:chOff x="14051069" y="7739334"/>
              <a:chExt cx="2222500" cy="862575"/>
            </a:xfrm>
          </p:grpSpPr>
          <p:pic>
            <p:nvPicPr>
              <p:cNvPr id="13" name="Imagem 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55491" y="7975331"/>
                <a:ext cx="1638529" cy="390580"/>
              </a:xfrm>
              <a:prstGeom prst="rect">
                <a:avLst/>
              </a:prstGeom>
            </p:spPr>
          </p:pic>
          <p:sp>
            <p:nvSpPr>
              <p:cNvPr id="17" name="Texto explicativo em forma de nuvem 16"/>
              <p:cNvSpPr/>
              <p:nvPr/>
            </p:nvSpPr>
            <p:spPr>
              <a:xfrm rot="11108460">
                <a:off x="14051069" y="7739334"/>
                <a:ext cx="2222500" cy="862575"/>
              </a:xfrm>
              <a:prstGeom prst="cloudCallou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6" name="Seta dobrada 25"/>
            <p:cNvSpPr/>
            <p:nvPr/>
          </p:nvSpPr>
          <p:spPr>
            <a:xfrm flipV="1">
              <a:off x="11023032" y="7290985"/>
              <a:ext cx="537261" cy="666690"/>
            </a:xfrm>
            <a:prstGeom prst="bentArrow">
              <a:avLst>
                <a:gd name="adj1" fmla="val 23246"/>
                <a:gd name="adj2" fmla="val 26754"/>
                <a:gd name="adj3" fmla="val 47807"/>
                <a:gd name="adj4" fmla="val 5219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11226748" y="7594126"/>
            <a:ext cx="2310356" cy="1444386"/>
            <a:chOff x="11226748" y="7594126"/>
            <a:chExt cx="2310356" cy="1444386"/>
          </a:xfrm>
        </p:grpSpPr>
        <p:sp>
          <p:nvSpPr>
            <p:cNvPr id="20" name="Retângulo de cantos arredondados 19"/>
            <p:cNvSpPr/>
            <p:nvPr/>
          </p:nvSpPr>
          <p:spPr>
            <a:xfrm>
              <a:off x="13194514" y="7594126"/>
              <a:ext cx="342590" cy="390580"/>
            </a:xfrm>
            <a:prstGeom prst="roundRect">
              <a:avLst/>
            </a:prstGeom>
            <a:solidFill>
              <a:srgbClr val="00B05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Seta dobrada 24"/>
            <p:cNvSpPr/>
            <p:nvPr/>
          </p:nvSpPr>
          <p:spPr>
            <a:xfrm flipH="1" flipV="1">
              <a:off x="12951014" y="8039261"/>
              <a:ext cx="537261" cy="666690"/>
            </a:xfrm>
            <a:prstGeom prst="bentArrow">
              <a:avLst>
                <a:gd name="adj1" fmla="val 23246"/>
                <a:gd name="adj2" fmla="val 26754"/>
                <a:gd name="adj3" fmla="val 47807"/>
                <a:gd name="adj4" fmla="val 5219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26748" y="8609827"/>
              <a:ext cx="1724266" cy="428685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13474346" y="7594126"/>
            <a:ext cx="3089455" cy="1554799"/>
            <a:chOff x="13474346" y="7594126"/>
            <a:chExt cx="3089455" cy="1554799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991692" y="8262976"/>
              <a:ext cx="2572109" cy="885949"/>
            </a:xfrm>
            <a:prstGeom prst="rect">
              <a:avLst/>
            </a:prstGeom>
          </p:spPr>
        </p:pic>
        <p:sp>
          <p:nvSpPr>
            <p:cNvPr id="21" name="Seta dobrada 20"/>
            <p:cNvSpPr/>
            <p:nvPr/>
          </p:nvSpPr>
          <p:spPr>
            <a:xfrm flipV="1">
              <a:off x="13645641" y="8024992"/>
              <a:ext cx="537261" cy="666690"/>
            </a:xfrm>
            <a:prstGeom prst="bentArrow">
              <a:avLst>
                <a:gd name="adj1" fmla="val 23246"/>
                <a:gd name="adj2" fmla="val 26754"/>
                <a:gd name="adj3" fmla="val 47807"/>
                <a:gd name="adj4" fmla="val 5219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" name="Retângulo de cantos arredondados 23"/>
            <p:cNvSpPr/>
            <p:nvPr/>
          </p:nvSpPr>
          <p:spPr>
            <a:xfrm>
              <a:off x="13474346" y="7594126"/>
              <a:ext cx="342590" cy="390580"/>
            </a:xfrm>
            <a:prstGeom prst="roundRect">
              <a:avLst/>
            </a:prstGeom>
            <a:solidFill>
              <a:srgbClr val="FF6BFF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60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6" y="977076"/>
            <a:ext cx="6908164" cy="4235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60" y="1848597"/>
            <a:ext cx="4782217" cy="6668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53" y="2739567"/>
            <a:ext cx="1400685" cy="3719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2739567"/>
            <a:ext cx="2987114" cy="132122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18" y="4389790"/>
            <a:ext cx="7068536" cy="40010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418" y="5213753"/>
            <a:ext cx="2619741" cy="71447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18" y="6128862"/>
            <a:ext cx="1400685" cy="3719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057" y="5941629"/>
            <a:ext cx="3458058" cy="169568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818" y="7955024"/>
            <a:ext cx="7167669" cy="43734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818" y="8522505"/>
            <a:ext cx="6259216" cy="46860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636" y="9120249"/>
            <a:ext cx="8209738" cy="36393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0505" y="5201562"/>
            <a:ext cx="1762371" cy="73352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98734" y="894892"/>
            <a:ext cx="4439270" cy="50489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36575" y="1796386"/>
            <a:ext cx="5401429" cy="66684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13315" y="2677848"/>
            <a:ext cx="3324689" cy="4953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5339" y="2742818"/>
            <a:ext cx="1400685" cy="37193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95689" y="3916823"/>
            <a:ext cx="3515216" cy="447737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83175" y="5690253"/>
            <a:ext cx="5402008" cy="795645"/>
          </a:xfrm>
          <a:prstGeom prst="rect">
            <a:avLst/>
          </a:prstGeom>
        </p:spPr>
      </p:pic>
      <p:grpSp>
        <p:nvGrpSpPr>
          <p:cNvPr id="70" name="Grupo 69"/>
          <p:cNvGrpSpPr/>
          <p:nvPr/>
        </p:nvGrpSpPr>
        <p:grpSpPr>
          <a:xfrm>
            <a:off x="11682500" y="6000666"/>
            <a:ext cx="1488427" cy="1387774"/>
            <a:chOff x="11682500" y="6000666"/>
            <a:chExt cx="1488427" cy="1387774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11682500" y="6000666"/>
              <a:ext cx="342900" cy="397823"/>
            </a:xfrm>
            <a:prstGeom prst="roundRect">
              <a:avLst/>
            </a:prstGeom>
            <a:solidFill>
              <a:schemeClr val="accent6">
                <a:alpha val="38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de cantos arredondados 27"/>
            <p:cNvSpPr/>
            <p:nvPr/>
          </p:nvSpPr>
          <p:spPr>
            <a:xfrm>
              <a:off x="12828027" y="6019376"/>
              <a:ext cx="342900" cy="397823"/>
            </a:xfrm>
            <a:prstGeom prst="roundRect">
              <a:avLst/>
            </a:prstGeom>
            <a:solidFill>
              <a:schemeClr val="accent6">
                <a:alpha val="38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9" name="Imagem 3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79774">
              <a:off x="12004855" y="6194271"/>
              <a:ext cx="1006791" cy="1006791"/>
            </a:xfrm>
            <a:prstGeom prst="rect">
              <a:avLst/>
            </a:prstGeom>
          </p:spPr>
        </p:pic>
        <p:sp>
          <p:nvSpPr>
            <p:cNvPr id="40" name="CaixaDeTexto 39"/>
            <p:cNvSpPr txBox="1"/>
            <p:nvPr/>
          </p:nvSpPr>
          <p:spPr>
            <a:xfrm>
              <a:off x="12341377" y="6680554"/>
              <a:ext cx="4844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b="1" dirty="0" smtClean="0"/>
                <a:t>=</a:t>
              </a:r>
              <a:endParaRPr lang="pt-BR" sz="4000" b="1" dirty="0"/>
            </a:p>
          </p:txBody>
        </p:sp>
      </p:grpSp>
      <p:grpSp>
        <p:nvGrpSpPr>
          <p:cNvPr id="71" name="Grupo 70"/>
          <p:cNvGrpSpPr/>
          <p:nvPr/>
        </p:nvGrpSpPr>
        <p:grpSpPr>
          <a:xfrm>
            <a:off x="11042582" y="5985949"/>
            <a:ext cx="4826052" cy="1651368"/>
            <a:chOff x="11042582" y="5985949"/>
            <a:chExt cx="4826052" cy="1651368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11042582" y="5990560"/>
              <a:ext cx="342900" cy="397823"/>
            </a:xfrm>
            <a:prstGeom prst="roundRect">
              <a:avLst/>
            </a:prstGeom>
            <a:solidFill>
              <a:srgbClr val="FF6BFF">
                <a:alpha val="38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de cantos arredondados 29"/>
            <p:cNvSpPr/>
            <p:nvPr/>
          </p:nvSpPr>
          <p:spPr>
            <a:xfrm>
              <a:off x="13387434" y="6001501"/>
              <a:ext cx="342900" cy="397823"/>
            </a:xfrm>
            <a:prstGeom prst="roundRect">
              <a:avLst/>
            </a:prstGeom>
            <a:solidFill>
              <a:srgbClr val="FF6BFF">
                <a:alpha val="38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de cantos arredondados 30"/>
            <p:cNvSpPr/>
            <p:nvPr/>
          </p:nvSpPr>
          <p:spPr>
            <a:xfrm>
              <a:off x="15525734" y="5985949"/>
              <a:ext cx="342900" cy="397823"/>
            </a:xfrm>
            <a:prstGeom prst="roundRect">
              <a:avLst/>
            </a:prstGeom>
            <a:solidFill>
              <a:srgbClr val="FF6BFF">
                <a:alpha val="38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14883777" y="5990560"/>
              <a:ext cx="342900" cy="397823"/>
            </a:xfrm>
            <a:prstGeom prst="roundRect">
              <a:avLst/>
            </a:prstGeom>
            <a:solidFill>
              <a:srgbClr val="FF6BFF">
                <a:alpha val="38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1" name="Grupo 60"/>
            <p:cNvGrpSpPr/>
            <p:nvPr/>
          </p:nvGrpSpPr>
          <p:grpSpPr>
            <a:xfrm>
              <a:off x="11187528" y="6565810"/>
              <a:ext cx="2412000" cy="1071507"/>
              <a:chOff x="11187528" y="6565810"/>
              <a:chExt cx="2412000" cy="1071507"/>
            </a:xfrm>
          </p:grpSpPr>
          <p:cxnSp>
            <p:nvCxnSpPr>
              <p:cNvPr id="45" name="Conector reto 44"/>
              <p:cNvCxnSpPr/>
              <p:nvPr/>
            </p:nvCxnSpPr>
            <p:spPr>
              <a:xfrm>
                <a:off x="11187528" y="7624064"/>
                <a:ext cx="2412000" cy="1325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V="1">
                <a:off x="11226518" y="6572437"/>
                <a:ext cx="0" cy="106488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de seta reta 53"/>
              <p:cNvCxnSpPr/>
              <p:nvPr/>
            </p:nvCxnSpPr>
            <p:spPr>
              <a:xfrm flipV="1">
                <a:off x="13554032" y="6565810"/>
                <a:ext cx="0" cy="106488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8" name="Imagem 5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045886">
              <a:off x="14052739" y="6631644"/>
              <a:ext cx="795298" cy="795298"/>
            </a:xfrm>
            <a:prstGeom prst="rect">
              <a:avLst/>
            </a:prstGeom>
          </p:spPr>
        </p:pic>
      </p:grpSp>
      <p:grpSp>
        <p:nvGrpSpPr>
          <p:cNvPr id="73" name="Grupo 72"/>
          <p:cNvGrpSpPr/>
          <p:nvPr/>
        </p:nvGrpSpPr>
        <p:grpSpPr>
          <a:xfrm>
            <a:off x="12508250" y="2660916"/>
            <a:ext cx="1728450" cy="1061251"/>
            <a:chOff x="12508250" y="2660916"/>
            <a:chExt cx="1728450" cy="1061251"/>
          </a:xfrm>
        </p:grpSpPr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3870374" y="3387836"/>
              <a:ext cx="228632" cy="266737"/>
            </a:xfrm>
            <a:prstGeom prst="rect">
              <a:avLst/>
            </a:prstGeom>
          </p:spPr>
        </p:pic>
        <p:sp>
          <p:nvSpPr>
            <p:cNvPr id="64" name="Retângulo de cantos arredondados 63"/>
            <p:cNvSpPr/>
            <p:nvPr/>
          </p:nvSpPr>
          <p:spPr>
            <a:xfrm>
              <a:off x="12508250" y="2660916"/>
              <a:ext cx="1728450" cy="545919"/>
            </a:xfrm>
            <a:prstGeom prst="roundRect">
              <a:avLst/>
            </a:prstGeom>
            <a:solidFill>
              <a:schemeClr val="accent6">
                <a:alpha val="38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de cantos arredondados 64"/>
            <p:cNvSpPr/>
            <p:nvPr/>
          </p:nvSpPr>
          <p:spPr>
            <a:xfrm>
              <a:off x="13807996" y="3309227"/>
              <a:ext cx="353388" cy="412940"/>
            </a:xfrm>
            <a:prstGeom prst="roundRect">
              <a:avLst/>
            </a:prstGeom>
            <a:solidFill>
              <a:schemeClr val="accent6">
                <a:alpha val="38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872240">
              <a:off x="13316083" y="3315499"/>
              <a:ext cx="360103" cy="360103"/>
            </a:xfrm>
            <a:prstGeom prst="rect">
              <a:avLst/>
            </a:prstGeom>
          </p:spPr>
        </p:pic>
      </p:grpSp>
      <p:grpSp>
        <p:nvGrpSpPr>
          <p:cNvPr id="72" name="Grupo 71"/>
          <p:cNvGrpSpPr/>
          <p:nvPr/>
        </p:nvGrpSpPr>
        <p:grpSpPr>
          <a:xfrm>
            <a:off x="15525734" y="2715980"/>
            <a:ext cx="820071" cy="1018888"/>
            <a:chOff x="15525734" y="2715980"/>
            <a:chExt cx="820071" cy="1018888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5723688" y="3435467"/>
              <a:ext cx="228632" cy="219106"/>
            </a:xfrm>
            <a:prstGeom prst="rect">
              <a:avLst/>
            </a:prstGeom>
          </p:spPr>
        </p:pic>
        <p:sp>
          <p:nvSpPr>
            <p:cNvPr id="66" name="Retângulo de cantos arredondados 65"/>
            <p:cNvSpPr/>
            <p:nvPr/>
          </p:nvSpPr>
          <p:spPr>
            <a:xfrm>
              <a:off x="15525734" y="2715980"/>
              <a:ext cx="342900" cy="397823"/>
            </a:xfrm>
            <a:prstGeom prst="roundRect">
              <a:avLst/>
            </a:prstGeom>
            <a:solidFill>
              <a:srgbClr val="FF6BFF">
                <a:alpha val="38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de cantos arredondados 66"/>
            <p:cNvSpPr/>
            <p:nvPr/>
          </p:nvSpPr>
          <p:spPr>
            <a:xfrm>
              <a:off x="15685588" y="3361144"/>
              <a:ext cx="285766" cy="373724"/>
            </a:xfrm>
            <a:prstGeom prst="roundRect">
              <a:avLst/>
            </a:prstGeom>
            <a:solidFill>
              <a:srgbClr val="FF6BFF">
                <a:alpha val="38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20726" flipV="1">
              <a:off x="15985702" y="3051179"/>
              <a:ext cx="360103" cy="360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69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756" y="7304592"/>
            <a:ext cx="1997626" cy="19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47" y="463404"/>
            <a:ext cx="4277322" cy="6001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" y="1277969"/>
            <a:ext cx="11936491" cy="103837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7" y="2424729"/>
            <a:ext cx="5591955" cy="5144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190" y="3029943"/>
            <a:ext cx="8030696" cy="3810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190" y="3501788"/>
            <a:ext cx="10821910" cy="8192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747" y="4321052"/>
            <a:ext cx="12098438" cy="151468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9231" y="5513642"/>
            <a:ext cx="4867954" cy="35819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72331" y="5570800"/>
            <a:ext cx="4887007" cy="346758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5300" y="9074361"/>
            <a:ext cx="4923194" cy="4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1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52400" y="9570725"/>
            <a:ext cx="1371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ⓒ Trading com Dados is a registered trademark. All rights re</a:t>
            </a:r>
            <a:r>
              <a:rPr lang="pt-BR" sz="1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served.</a:t>
            </a:r>
            <a:endParaRPr sz="1100" b="0" i="0" u="none" strike="noStrike" cap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95" y="432561"/>
            <a:ext cx="7868748" cy="476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5" y="1256407"/>
            <a:ext cx="11564964" cy="14194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5" y="3023360"/>
            <a:ext cx="2438740" cy="58110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5" y="3951996"/>
            <a:ext cx="7116168" cy="54300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95" y="4500069"/>
            <a:ext cx="6087325" cy="48584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95" y="6277488"/>
            <a:ext cx="5401429" cy="66684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6735" y="7158950"/>
            <a:ext cx="3324689" cy="49536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759" y="7223920"/>
            <a:ext cx="1400685" cy="3719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735" y="7820293"/>
            <a:ext cx="3515216" cy="44773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995" y="5281356"/>
            <a:ext cx="2610214" cy="60015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7731" y="4223496"/>
            <a:ext cx="1619476" cy="49536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19063" y="4266365"/>
            <a:ext cx="685896" cy="45726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731" y="4851693"/>
            <a:ext cx="2029108" cy="49536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1165" y="4833619"/>
            <a:ext cx="647790" cy="44773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7731" y="5409420"/>
            <a:ext cx="4401164" cy="485843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868505" y="5437382"/>
            <a:ext cx="2238687" cy="45726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7731" y="5957621"/>
            <a:ext cx="3982006" cy="4953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03989" y="5967147"/>
            <a:ext cx="1143160" cy="48584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51165" y="2189964"/>
            <a:ext cx="4104955" cy="1450683"/>
          </a:xfrm>
          <a:prstGeom prst="rect">
            <a:avLst/>
          </a:prstGeom>
        </p:spPr>
      </p:pic>
      <p:sp>
        <p:nvSpPr>
          <p:cNvPr id="24" name="Texto explicativo em forma de nuvem 23"/>
          <p:cNvSpPr/>
          <p:nvPr/>
        </p:nvSpPr>
        <p:spPr>
          <a:xfrm>
            <a:off x="11117456" y="1905000"/>
            <a:ext cx="5329044" cy="2132511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59" y="6993350"/>
            <a:ext cx="25050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7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5876</TotalTime>
  <Words>93</Words>
  <Application>Microsoft Office PowerPoint</Application>
  <PresentationFormat>Personalizar</PresentationFormat>
  <Paragraphs>14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PT Sans</vt:lpstr>
      <vt:lpstr>Arial</vt:lpstr>
      <vt:lpstr>Calibri</vt:lpstr>
      <vt:lpstr>Titillium Web ExtraLight</vt:lpstr>
      <vt:lpstr>Times New Roman</vt:lpstr>
      <vt:lpstr>Personalizar design</vt:lpstr>
      <vt:lpstr>Otimização de carteiras de investimentos com Python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carteiras de investimentos com Python</dc:title>
  <cp:lastModifiedBy>Conta da Microsoft</cp:lastModifiedBy>
  <cp:revision>122</cp:revision>
  <dcterms:modified xsi:type="dcterms:W3CDTF">2022-12-08T22:14:04Z</dcterms:modified>
</cp:coreProperties>
</file>